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Relationship Id="rId3" Type="http://schemas.openxmlformats.org/officeDocument/2006/relationships/image" Target="../media/image8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un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Funding</a:t>
            </a:r>
          </a:p>
        </p:txBody>
      </p:sp>
      <p:sp>
        <p:nvSpPr>
          <p:cNvPr id="151" name="No funding - University Resourc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4100"/>
              </a:spcBef>
              <a:defRPr sz="3100"/>
            </a:pPr>
            <a:r>
              <a:t>No funding - University Resources</a:t>
            </a:r>
          </a:p>
          <a:p>
            <a:pPr marL="435609" indent="-435609" defTabSz="572516">
              <a:spcBef>
                <a:spcPts val="4100"/>
              </a:spcBef>
              <a:defRPr sz="3100"/>
            </a:pPr>
            <a:r>
              <a:t>Magic Leap Grant?</a:t>
            </a:r>
          </a:p>
          <a:p>
            <a:pPr marL="435609" indent="-435609" defTabSz="572516">
              <a:spcBef>
                <a:spcPts val="4100"/>
              </a:spcBef>
              <a:defRPr sz="3100"/>
            </a:pPr>
          </a:p>
          <a:p>
            <a:pPr marL="435609" indent="-435609" defTabSz="572516">
              <a:spcBef>
                <a:spcPts val="4100"/>
              </a:spcBef>
              <a:defRPr sz="3100"/>
            </a:pPr>
          </a:p>
          <a:p>
            <a:pPr marL="435609" indent="-435609" defTabSz="572516">
              <a:spcBef>
                <a:spcPts val="4100"/>
              </a:spcBef>
              <a:defRPr sz="3100"/>
            </a:pPr>
          </a:p>
          <a:p>
            <a:pPr marL="0" indent="0" defTabSz="572516">
              <a:spcBef>
                <a:spcPts val="4100"/>
              </a:spcBef>
              <a:buSzTx/>
              <a:buNone/>
              <a:defRPr sz="1300"/>
            </a:pPr>
            <a:r>
              <a:t>Images:</a:t>
            </a:r>
          </a:p>
          <a:p>
            <a:pPr marL="0" indent="0" defTabSz="572516">
              <a:spcBef>
                <a:spcPts val="4100"/>
              </a:spcBef>
              <a:buSzTx/>
              <a:buNone/>
              <a:defRPr sz="1300"/>
            </a:pPr>
            <a:r>
              <a:t>https://medium.com/@LUCYDLTD/all-sizzle-and-no-steak-magic-leap-finally-releases-their-first-headset-c8cf26935                              https://en.wikipedia.org/wiki/Magic_Leap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3873" y="5003996"/>
            <a:ext cx="4771428" cy="17079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12989" y="4717219"/>
            <a:ext cx="5426612" cy="2713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chshif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 Shift</a:t>
            </a:r>
          </a:p>
        </p:txBody>
      </p:sp>
      <p:sp>
        <p:nvSpPr>
          <p:cNvPr id="156" name="Now focusing on both AR and V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3384" indent="-413384" defTabSz="543305">
              <a:spcBef>
                <a:spcPts val="3900"/>
              </a:spcBef>
              <a:defRPr sz="2900"/>
            </a:pPr>
            <a:r>
              <a:t>Now focusing on both AR and VR</a:t>
            </a:r>
          </a:p>
          <a:p>
            <a:pPr marL="413384" indent="-413384" defTabSz="543305">
              <a:spcBef>
                <a:spcPts val="3900"/>
              </a:spcBef>
              <a:defRPr sz="2900"/>
            </a:pPr>
            <a:r>
              <a:t>Currently have access to the following platforms</a:t>
            </a:r>
          </a:p>
          <a:p>
            <a:pPr lvl="1" marL="826769" indent="-413384" defTabSz="543305">
              <a:spcBef>
                <a:spcPts val="3900"/>
              </a:spcBef>
              <a:defRPr sz="2900"/>
            </a:pPr>
            <a:r>
              <a:t>Oculus</a:t>
            </a:r>
          </a:p>
          <a:p>
            <a:pPr lvl="1" marL="826769" indent="-413384" defTabSz="543305">
              <a:spcBef>
                <a:spcPts val="3900"/>
              </a:spcBef>
              <a:defRPr sz="2900"/>
            </a:pPr>
            <a:r>
              <a:t>Vive</a:t>
            </a:r>
          </a:p>
          <a:p>
            <a:pPr lvl="1" marL="826769" indent="-413384" defTabSz="543305">
              <a:spcBef>
                <a:spcPts val="3900"/>
              </a:spcBef>
              <a:defRPr sz="2900"/>
            </a:pPr>
            <a:r>
              <a:t>Hololens</a:t>
            </a:r>
          </a:p>
          <a:p>
            <a:pPr lvl="1" marL="826769" indent="-413384" defTabSz="543305">
              <a:spcBef>
                <a:spcPts val="3900"/>
              </a:spcBef>
              <a:defRPr sz="2900"/>
            </a:pPr>
            <a:r>
              <a:t>Leap Motion</a:t>
            </a:r>
          </a:p>
          <a:p>
            <a:pPr lvl="1" marL="826769" indent="-413384" defTabSz="543305">
              <a:spcBef>
                <a:spcPts val="3900"/>
              </a:spcBef>
              <a:defRPr sz="2900"/>
            </a:pPr>
            <a:r>
              <a:t>Mobile Devices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hank you!"/>
          <p:cNvSpPr txBox="1"/>
          <p:nvPr/>
        </p:nvSpPr>
        <p:spPr>
          <a:xfrm>
            <a:off x="3221989" y="1066169"/>
            <a:ext cx="656082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15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1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</a:t>
            </a:r>
          </a:p>
          <a:p>
            <a:pPr>
              <a:defRPr sz="5300"/>
            </a:pPr>
            <a:r>
              <a:t>Only basic Unity work done</a:t>
            </a:r>
          </a:p>
          <a:p>
            <a:pPr>
              <a:defRPr sz="5300"/>
            </a:pPr>
            <a:r>
              <a:t>Lots of Ideas and planning</a:t>
            </a:r>
          </a:p>
          <a:p>
            <a:pPr>
              <a:defRPr sz="5300"/>
            </a:pPr>
            <a:r>
              <a:t>No Solid Models Or Interface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Unity Work"/>
          <p:cNvSpPr txBox="1"/>
          <p:nvPr/>
        </p:nvSpPr>
        <p:spPr>
          <a:xfrm>
            <a:off x="1833626" y="-48765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26" name="Free Asset Cat…"/>
          <p:cNvSpPr txBox="1"/>
          <p:nvPr/>
        </p:nvSpPr>
        <p:spPr>
          <a:xfrm>
            <a:off x="927099" y="2136570"/>
            <a:ext cx="3973325" cy="4508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5" indent="-280735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</a:p>
          <a:p>
            <a:pPr marL="280735" indent="-280735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Rift</a:t>
            </a:r>
          </a:p>
          <a:p>
            <a:pPr lvl="1" marL="661736" indent="-280735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Touch</a:t>
            </a:r>
          </a:p>
          <a:p>
            <a:pPr marL="280735" indent="-280735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Unity 2018.3.1f1</a:t>
            </a:r>
          </a:p>
          <a:p>
            <a:pPr marL="280735" indent="-280735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Blender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9"/>
            <a:ext cx="2857500" cy="285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15878"/>
            <a:ext cx="13004802" cy="7493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333" t="0" r="26333" b="0"/>
          <a:stretch>
            <a:fillRect/>
          </a:stretch>
        </p:blipFill>
        <p:spPr>
          <a:xfrm>
            <a:off x="1619249" y="673100"/>
            <a:ext cx="9758018" cy="5905500"/>
          </a:xfrm>
          <a:prstGeom prst="rect">
            <a:avLst/>
          </a:prstGeom>
          <a:ln w="25400">
            <a:solidFill>
              <a:srgbClr val="DDDDDD"/>
            </a:solidFill>
          </a:ln>
        </p:spPr>
      </p:pic>
      <p:sp>
        <p:nvSpPr>
          <p:cNvPr id="134" name="Unity Tutor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Unity Tutorials</a:t>
            </a:r>
          </a:p>
        </p:txBody>
      </p:sp>
      <p:sp>
        <p:nvSpPr>
          <p:cNvPr id="135" name="Roll-a-ball (Yes, the infamous one.)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Roll-a-ball (Yes, the infamous one.)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2832380" y="673100"/>
            <a:ext cx="7331757" cy="5905500"/>
          </a:xfrm>
          <a:prstGeom prst="rect">
            <a:avLst/>
          </a:prstGeom>
        </p:spPr>
      </p:pic>
      <p:sp>
        <p:nvSpPr>
          <p:cNvPr id="138" name="Model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39" name="Sketch, Modeling/Rigging in Blend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nterface Desig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Interface Design</a:t>
            </a:r>
          </a:p>
          <a:p>
            <a:pPr>
              <a:defRPr sz="6500"/>
            </a:pPr>
            <a:r>
              <a:t>(see next slide)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MockUp.PNG" descr="Mock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admap for the end of break"/>
          <p:cNvSpPr txBox="1"/>
          <p:nvPr>
            <p:ph type="title"/>
          </p:nvPr>
        </p:nvSpPr>
        <p:spPr>
          <a:xfrm>
            <a:off x="952500" y="317500"/>
            <a:ext cx="11099800" cy="2159000"/>
          </a:xfrm>
          <a:prstGeom prst="rect">
            <a:avLst/>
          </a:prstGeom>
        </p:spPr>
        <p:txBody>
          <a:bodyPr/>
          <a:lstStyle>
            <a:lvl1pPr defTabSz="484886">
              <a:defRPr sz="6600"/>
            </a:lvl1pPr>
          </a:lstStyle>
          <a:p>
            <a:pPr/>
            <a:r>
              <a:t>Roadmap to Break</a:t>
            </a:r>
          </a:p>
        </p:txBody>
      </p:sp>
      <p:sp>
        <p:nvSpPr>
          <p:cNvPr id="146" name="Headset Interactivity…"/>
          <p:cNvSpPr txBox="1"/>
          <p:nvPr>
            <p:ph type="body" idx="1"/>
          </p:nvPr>
        </p:nvSpPr>
        <p:spPr>
          <a:xfrm>
            <a:off x="952500" y="2590800"/>
            <a:ext cx="11099800" cy="7000131"/>
          </a:xfrm>
          <a:prstGeom prst="rect">
            <a:avLst/>
          </a:prstGeom>
        </p:spPr>
        <p:txBody>
          <a:bodyPr/>
          <a:lstStyle/>
          <a:p>
            <a:pPr/>
            <a:r>
              <a:t>Headset Interactivity</a:t>
            </a:r>
          </a:p>
          <a:p>
            <a:pPr/>
            <a:r>
              <a:t>Furnished Environment</a:t>
            </a:r>
          </a:p>
          <a:p>
            <a:pPr/>
            <a:r>
              <a:t>Models and Animations Done</a:t>
            </a:r>
          </a:p>
          <a:p>
            <a:pPr/>
          </a:p>
          <a:p>
            <a:pPr marL="0" indent="0">
              <a:buSzTx/>
              <a:buNone/>
              <a:defRPr sz="1400"/>
            </a:pPr>
            <a:r>
              <a:t>Images:</a:t>
            </a:r>
          </a:p>
          <a:p>
            <a:pPr marL="0" indent="0">
              <a:buSzTx/>
              <a:buNone/>
              <a:defRPr sz="1400"/>
            </a:pPr>
            <a:r>
              <a:t>http://fortune.com/2016/01/09/heres-what-its-like-to-use-the-oculus-rift/                                                                                               https://www.youtube.com/watch?v=BYWgx5lleLI</a:t>
            </a:r>
          </a:p>
        </p:txBody>
      </p:sp>
      <p:pic>
        <p:nvPicPr>
          <p:cNvPr id="14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54700" y="2266155"/>
            <a:ext cx="3929947" cy="22105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72026" y="4266405"/>
            <a:ext cx="3929948" cy="22105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